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2" r:id="rId4"/>
    <p:sldId id="270" r:id="rId5"/>
    <p:sldId id="271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46E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8" autoAdjust="0"/>
  </p:normalViewPr>
  <p:slideViewPr>
    <p:cSldViewPr snapToGrid="0">
      <p:cViewPr varScale="1">
        <p:scale>
          <a:sx n="75" d="100"/>
          <a:sy n="75" d="100"/>
        </p:scale>
        <p:origin x="6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74B7D-5315-4B56-84E5-0C28CAF3B4B3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DCDB3-7A81-4503-AF96-C144F74D3F4C}" type="pres">
      <dgm:prSet presAssocID="{3AC74B7D-5315-4B56-84E5-0C28CAF3B4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A050E-96B6-42EE-BF40-E4BD7E14747D}" type="presOf" srcId="{3AC74B7D-5315-4B56-84E5-0C28CAF3B4B3}" destId="{FD0DCDB3-7A81-4503-AF96-C144F74D3F4C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2070-FC72-4CC2-850B-8632827A3D3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B896-5359-47DF-93D6-0E667992E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5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3EE6-157E-4DFB-8522-724AB255AC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4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3EE6-157E-4DFB-8522-724AB255AC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4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3EE6-157E-4DFB-8522-724AB255AC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7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3EE6-157E-4DFB-8522-724AB255AC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6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3EE6-157E-4DFB-8522-724AB255AC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4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8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7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0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3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8723-82E9-4677-81A5-04F63F40842A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D3E0-6C4F-4964-B6B2-D1543E936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487680"/>
          </a:xfrm>
          <a:prstGeom prst="rect">
            <a:avLst/>
          </a:prstGeom>
          <a:solidFill>
            <a:srgbClr val="027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3322275" y="36209"/>
            <a:ext cx="397095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1. Общая </a:t>
            </a:r>
            <a:r>
              <a:rPr lang="ru-RU" sz="3200" b="1" dirty="0">
                <a:solidFill>
                  <a:schemeClr val="bg1"/>
                </a:solidFill>
              </a:rPr>
              <a:t>информация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1903"/>
              </p:ext>
            </p:extLst>
          </p:nvPr>
        </p:nvGraphicFramePr>
        <p:xfrm>
          <a:off x="2" y="523889"/>
          <a:ext cx="12191998" cy="6558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проекта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системы профильного обучения с учетом потребностей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экономики Хабаровского края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Авторы проекта МБОУ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 №43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Директор МБОУ СОШ №43 </a:t>
                      </a:r>
                      <a:r>
                        <a:rPr lang="ru-RU" baseline="0" dirty="0" err="1" smtClean="0"/>
                        <a:t>Стрельцова</a:t>
                      </a:r>
                      <a:r>
                        <a:rPr lang="ru-RU" baseline="0" dirty="0" smtClean="0"/>
                        <a:t> Ю. В., руководитель ДТ «</a:t>
                      </a:r>
                      <a:r>
                        <a:rPr lang="ru-RU" baseline="0" dirty="0" err="1" smtClean="0"/>
                        <a:t>Кванториум</a:t>
                      </a:r>
                      <a:r>
                        <a:rPr lang="ru-RU" baseline="0" dirty="0" smtClean="0"/>
                        <a:t>» </a:t>
                      </a:r>
                      <a:r>
                        <a:rPr lang="ru-RU" baseline="0" dirty="0" err="1" smtClean="0"/>
                        <a:t>Кутафьева</a:t>
                      </a:r>
                      <a:r>
                        <a:rPr lang="ru-RU" baseline="0" dirty="0" smtClean="0"/>
                        <a:t> С. С. </a:t>
                      </a:r>
                      <a:endParaRPr lang="ru-RU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213948"/>
                  </a:ext>
                </a:extLst>
              </a:tr>
              <a:tr h="1507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Типология и классификация продукта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 разрабатывается в рамках нововведений в задачах, в содержании образования и воспитания, форм обучения, в сфере развития знаний, умений, навыков, способов деятельности, компетентностей педагогов и обучающихся, предполагает применение на уровне системы обучения.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Комбинаторная инновация.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248264"/>
                  </a:ext>
                </a:extLst>
              </a:tr>
              <a:tr h="1465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Новизна идеи проекта</a:t>
                      </a:r>
                      <a:endParaRPr lang="ru-RU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Выстраивание системы профильного обучения, где все компоненты образовательной деятельности работают на профильную направленность, через активное сетевое взаимодействие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партнерами 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сферы медицины.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возможности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обучающимся медицинских классов получить первую профессию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Уникальность и конкурентные преимущества продукта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 содержит все необходимые материалы для организации профильного обучения по приоритетным отраслям экономики Хабаровского края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Пользователь продукта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Административный персонал и педагоги общеобразовательных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учреждений Хабаровского края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продукта (вид, тема)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Сборник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методических материалов по организации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профильного обучения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73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2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B266D1-5FB3-4A08-8A18-8A09E4EC35BD}"/>
              </a:ext>
            </a:extLst>
          </p:cNvPr>
          <p:cNvSpPr/>
          <p:nvPr/>
        </p:nvSpPr>
        <p:spPr>
          <a:xfrm>
            <a:off x="2818372" y="2106358"/>
            <a:ext cx="5890311" cy="188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804" y="951594"/>
            <a:ext cx="9724805" cy="503090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latin typeface="Airport" panose="02000506020000020004" pitchFamily="2" charset="0"/>
              </a:rPr>
              <a:t>МОДЕЛЬ МЕДИЦИНСКОГО ОБРАЗОВАНИЯ МБОУ СОШ № 43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619149" y="3986822"/>
            <a:ext cx="2551141" cy="94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86690">
              <a:lnSpc>
                <a:spcPts val="1250"/>
              </a:lnSpc>
              <a:spcBef>
                <a:spcPts val="300"/>
              </a:spcBef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05D19A32-FF34-493F-9839-EC45718FF8AD}"/>
              </a:ext>
            </a:extLst>
          </p:cNvPr>
          <p:cNvSpPr/>
          <p:nvPr/>
        </p:nvSpPr>
        <p:spPr>
          <a:xfrm>
            <a:off x="58046" y="2675638"/>
            <a:ext cx="4132062" cy="669312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C06A4AB8-48E8-4E7A-89B3-CECAE26BC8D6}"/>
              </a:ext>
            </a:extLst>
          </p:cNvPr>
          <p:cNvSpPr/>
          <p:nvPr/>
        </p:nvSpPr>
        <p:spPr>
          <a:xfrm>
            <a:off x="3802153" y="1952360"/>
            <a:ext cx="4132062" cy="704602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Рисунок 4">
            <a:extLst>
              <a:ext uri="{FF2B5EF4-FFF2-40B4-BE49-F238E27FC236}">
                <a16:creationId xmlns:a16="http://schemas.microsoft.com/office/drawing/2014/main" id="{BAC0AACD-F21F-4ECF-8950-472E3BEBDD92}"/>
              </a:ext>
            </a:extLst>
          </p:cNvPr>
          <p:cNvSpPr/>
          <p:nvPr/>
        </p:nvSpPr>
        <p:spPr>
          <a:xfrm>
            <a:off x="7274128" y="1273645"/>
            <a:ext cx="3878481" cy="667864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767569" y="2675638"/>
            <a:ext cx="1984913" cy="667863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НОО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55425D-34E4-4F1E-9A43-CF04FD617DB7}"/>
              </a:ext>
            </a:extLst>
          </p:cNvPr>
          <p:cNvSpPr/>
          <p:nvPr/>
        </p:nvSpPr>
        <p:spPr>
          <a:xfrm>
            <a:off x="4518234" y="1952362"/>
            <a:ext cx="1984913" cy="713939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A851994-283C-4645-8644-ADFAE10E4FC5}"/>
              </a:ext>
            </a:extLst>
          </p:cNvPr>
          <p:cNvSpPr/>
          <p:nvPr/>
        </p:nvSpPr>
        <p:spPr>
          <a:xfrm>
            <a:off x="7934215" y="1273645"/>
            <a:ext cx="1984913" cy="667863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249783-54B5-48F7-86A8-35CF481A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609" y="0"/>
            <a:ext cx="1093684" cy="685800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688718" y="3559286"/>
            <a:ext cx="2414966" cy="57150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Внеурочная деятельность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688715" y="4343205"/>
            <a:ext cx="2414969" cy="730629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Дополнительное образование на базе ДТ «</a:t>
            </a:r>
            <a:r>
              <a:rPr lang="ru-RU" dirty="0" err="1">
                <a:solidFill>
                  <a:schemeClr val="tx1"/>
                </a:solidFill>
              </a:rPr>
              <a:t>Кванториум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688716" y="5286253"/>
            <a:ext cx="2414969" cy="57150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Профильные смены ДОЛ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688715" y="6056796"/>
            <a:ext cx="2414970" cy="583198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err="1">
                <a:solidFill>
                  <a:schemeClr val="tx1"/>
                </a:solidFill>
              </a:rPr>
              <a:t>Профориентационные</a:t>
            </a:r>
            <a:r>
              <a:rPr lang="ru-RU" dirty="0">
                <a:solidFill>
                  <a:schemeClr val="tx1"/>
                </a:solidFill>
              </a:rPr>
              <a:t> мероприятия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4017419" y="2810959"/>
            <a:ext cx="3334860" cy="635625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Углубленное изучение биологии и химии в 7 – 9 классах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4006578" y="4196348"/>
            <a:ext cx="3345701" cy="47021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Внеурочная деятельность на базе ОО и ХКМК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4017419" y="3574870"/>
            <a:ext cx="3324018" cy="45738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Проектная деятельность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8052204" y="6087117"/>
            <a:ext cx="2711350" cy="57150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err="1">
                <a:solidFill>
                  <a:schemeClr val="tx1"/>
                </a:solidFill>
              </a:rPr>
              <a:t>Профориентационные</a:t>
            </a:r>
            <a:r>
              <a:rPr lang="ru-RU" dirty="0">
                <a:solidFill>
                  <a:schemeClr val="tx1"/>
                </a:solidFill>
              </a:rPr>
              <a:t> мероприятия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4006578" y="4847765"/>
            <a:ext cx="3345701" cy="533127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Дополнительное образование на базе ДТ «</a:t>
            </a:r>
            <a:r>
              <a:rPr lang="ru-RU" dirty="0" err="1">
                <a:solidFill>
                  <a:schemeClr val="tx1"/>
                </a:solidFill>
              </a:rPr>
              <a:t>Кванториум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8047375" y="2183693"/>
            <a:ext cx="2672604" cy="631482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Углубленное изучение биологии, химии, математики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8047375" y="3152899"/>
            <a:ext cx="2677280" cy="57150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Итоговый индивидуальный проект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8047375" y="4099169"/>
            <a:ext cx="2716179" cy="601171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Внеурочная деятельность на базе ОО, ХКМК, ДВМУ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4006578" y="5562099"/>
            <a:ext cx="3345701" cy="494697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 err="1">
                <a:solidFill>
                  <a:schemeClr val="tx1"/>
                </a:solidFill>
              </a:rPr>
              <a:t>Профориентационные</a:t>
            </a:r>
            <a:r>
              <a:rPr lang="ru-RU" dirty="0">
                <a:solidFill>
                  <a:schemeClr val="tx1"/>
                </a:solidFill>
              </a:rPr>
              <a:t> мероприятия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4006578" y="6220894"/>
            <a:ext cx="3345701" cy="419100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lvl="0"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Первая профессия на базе ЦОПП</a:t>
            </a:r>
            <a:endParaRPr lang="ru-RU" dirty="0">
              <a:solidFill>
                <a:prstClr val="black"/>
              </a:solidFill>
            </a:endParaRPr>
          </a:p>
          <a:p>
            <a:pPr algn="ctr">
              <a:lnSpc>
                <a:spcPts val="15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8047375" y="5051494"/>
            <a:ext cx="2716179" cy="658795"/>
          </a:xfrm>
          <a:prstGeom prst="rect">
            <a:avLst/>
          </a:prstGeom>
          <a:noFill/>
          <a:ln w="38100">
            <a:solidFill>
              <a:srgbClr val="027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/>
                </a:solidFill>
              </a:rPr>
              <a:t>Дополнительное образование на базе ДТ «</a:t>
            </a:r>
            <a:r>
              <a:rPr lang="ru-RU" dirty="0" err="1">
                <a:solidFill>
                  <a:schemeClr val="tx1"/>
                </a:solidFill>
              </a:rPr>
              <a:t>Кванториум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79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213360" y="1121576"/>
          <a:ext cx="11843728" cy="508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0" y="-3143"/>
            <a:ext cx="12192000" cy="959037"/>
          </a:xfrm>
          <a:prstGeom prst="rect">
            <a:avLst/>
          </a:prstGeom>
          <a:solidFill>
            <a:srgbClr val="027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6"/>
          <p:cNvSpPr txBox="1">
            <a:spLocks noGrp="1"/>
          </p:cNvSpPr>
          <p:nvPr>
            <p:ph type="title"/>
          </p:nvPr>
        </p:nvSpPr>
        <p:spPr>
          <a:xfrm>
            <a:off x="1696721" y="-35412"/>
            <a:ext cx="75996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Непрерывная система подготовки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медицинских кадров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168101" y="2274206"/>
            <a:ext cx="1633053" cy="856269"/>
          </a:xfrm>
          <a:prstGeom prst="straightConnector1">
            <a:avLst/>
          </a:prstGeom>
          <a:ln w="44450">
            <a:solidFill>
              <a:srgbClr val="02746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32736" y="3777492"/>
            <a:ext cx="6562920" cy="0"/>
          </a:xfrm>
          <a:prstGeom prst="line">
            <a:avLst/>
          </a:prstGeom>
          <a:ln w="47625">
            <a:solidFill>
              <a:srgbClr val="02746E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38480" y="1412239"/>
            <a:ext cx="10528790" cy="4876801"/>
            <a:chOff x="585984" y="1121575"/>
            <a:chExt cx="10481286" cy="461432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85984" y="2652135"/>
              <a:ext cx="1803816" cy="1257300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Школьник</a:t>
              </a:r>
              <a:endParaRPr lang="ru-RU" sz="280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38450" y="1121575"/>
              <a:ext cx="2095500" cy="1631149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Студент ХГМК</a:t>
              </a:r>
              <a:endParaRPr lang="ru-RU" sz="28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38450" y="4237446"/>
              <a:ext cx="2162175" cy="1498453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Студент</a:t>
              </a:r>
              <a:r>
                <a:rPr lang="ru-RU" dirty="0" smtClean="0"/>
                <a:t> </a:t>
              </a:r>
              <a:r>
                <a:rPr lang="ru-RU" sz="2800" dirty="0" smtClean="0"/>
                <a:t>ДВГМУ</a:t>
              </a:r>
              <a:endParaRPr lang="ru-RU" sz="28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72125" y="1121575"/>
              <a:ext cx="2438400" cy="1631149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Средний медицинский персонал</a:t>
              </a:r>
              <a:endParaRPr lang="ru-RU" sz="28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38800" y="4207023"/>
              <a:ext cx="2371725" cy="1498452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Врачебный персонал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952720" y="2652135"/>
              <a:ext cx="2114550" cy="1257300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Н</a:t>
              </a:r>
              <a:r>
                <a:rPr lang="ru-RU" sz="2800" dirty="0" smtClean="0"/>
                <a:t>аставник</a:t>
              </a:r>
              <a:endParaRPr lang="ru-RU" sz="28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083688" y="4617852"/>
              <a:ext cx="1900237" cy="1034300"/>
            </a:xfrm>
            <a:prstGeom prst="rect">
              <a:avLst/>
            </a:prstGeom>
            <a:solidFill>
              <a:srgbClr val="0274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Научный работник</a:t>
              </a:r>
              <a:endParaRPr lang="ru-RU" sz="2800" dirty="0"/>
            </a:p>
          </p:txBody>
        </p:sp>
        <p:cxnSp>
          <p:nvCxnSpPr>
            <p:cNvPr id="10" name="Прямая соединительная линия 9"/>
            <p:cNvCxnSpPr>
              <a:endCxn id="5" idx="1"/>
            </p:cNvCxnSpPr>
            <p:nvPr/>
          </p:nvCxnSpPr>
          <p:spPr>
            <a:xfrm>
              <a:off x="1330960" y="3808845"/>
              <a:ext cx="1507490" cy="1177828"/>
            </a:xfrm>
            <a:prstGeom prst="line">
              <a:avLst/>
            </a:prstGeom>
            <a:ln w="44450">
              <a:solidFill>
                <a:srgbClr val="02746E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933950" y="1806552"/>
              <a:ext cx="638175" cy="10160"/>
            </a:xfrm>
            <a:prstGeom prst="line">
              <a:avLst/>
            </a:prstGeom>
            <a:ln w="44450">
              <a:solidFill>
                <a:srgbClr val="02746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00625" y="5069840"/>
              <a:ext cx="638175" cy="0"/>
            </a:xfrm>
            <a:prstGeom prst="line">
              <a:avLst/>
            </a:prstGeom>
            <a:ln w="44450">
              <a:solidFill>
                <a:srgbClr val="02746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986347" y="1806552"/>
              <a:ext cx="2023648" cy="845583"/>
            </a:xfrm>
            <a:prstGeom prst="line">
              <a:avLst/>
            </a:prstGeom>
            <a:ln w="44450">
              <a:solidFill>
                <a:srgbClr val="02746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8010524" y="3909435"/>
              <a:ext cx="1999471" cy="1077238"/>
            </a:xfrm>
            <a:prstGeom prst="line">
              <a:avLst/>
            </a:prstGeom>
            <a:ln w="44450">
              <a:solidFill>
                <a:srgbClr val="02746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010525" y="5011828"/>
              <a:ext cx="1073163" cy="201369"/>
            </a:xfrm>
            <a:prstGeom prst="line">
              <a:avLst/>
            </a:prstGeom>
            <a:ln w="44450">
              <a:solidFill>
                <a:srgbClr val="02746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0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65398"/>
              </p:ext>
            </p:extLst>
          </p:nvPr>
        </p:nvGraphicFramePr>
        <p:xfrm>
          <a:off x="428624" y="809252"/>
          <a:ext cx="11042015" cy="5164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82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Сборник методических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материалов будет содержать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u="sng" kern="1200" baseline="0" dirty="0" smtClean="0">
                          <a:solidFill>
                            <a:srgbClr val="0274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м</a:t>
                      </a:r>
                      <a:r>
                        <a:rPr lang="ru-RU" sz="3200" b="1" i="1" u="sng" kern="1200" dirty="0" smtClean="0">
                          <a:solidFill>
                            <a:srgbClr val="0274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одели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профильных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медицинских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классов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включающей: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углубленное преподавание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химии, биологии в основной и старшей школе;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реализацию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 внеурочной деятельности и дополнительного образования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области медицины;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разработку проектов в сфере медицины;</a:t>
                      </a: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обучающимися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первой медицинской профессии.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12192000" cy="737934"/>
          </a:xfrm>
          <a:prstGeom prst="rect">
            <a:avLst/>
          </a:prstGeom>
          <a:solidFill>
            <a:srgbClr val="027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374996" y="35370"/>
            <a:ext cx="944200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2. Описание и характеристика продукта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17278"/>
              </p:ext>
            </p:extLst>
          </p:nvPr>
        </p:nvGraphicFramePr>
        <p:xfrm>
          <a:off x="428624" y="809252"/>
          <a:ext cx="11042015" cy="528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82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Также в сборнике будут представлены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sng" kern="1200" baseline="0" dirty="0" smtClean="0">
                          <a:solidFill>
                            <a:srgbClr val="0274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для обучающихся 8-11 профильных медицинских классов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(«Анатомия и физиология человека», «Этика и деонтология в медицинской деятельности», «Основы гигиены человека», «Основы латыни», «Медицины катастроф», «</a:t>
                      </a:r>
                      <a:r>
                        <a:rPr lang="ru-RU" sz="2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Хим-био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квантум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2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Экошкола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«Экспериментальная химия»);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8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sng" kern="1200" baseline="0" dirty="0" smtClean="0">
                          <a:solidFill>
                            <a:srgbClr val="02746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сценарии профильных мероприятий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направленных на повышение интереса к медицинским профессиям.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12192000" cy="737934"/>
          </a:xfrm>
          <a:prstGeom prst="rect">
            <a:avLst/>
          </a:prstGeom>
          <a:solidFill>
            <a:srgbClr val="027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374996" y="35370"/>
            <a:ext cx="944200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2. Описание и характеристика продукта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737934"/>
          </a:xfrm>
          <a:prstGeom prst="rect">
            <a:avLst/>
          </a:prstGeom>
          <a:solidFill>
            <a:srgbClr val="027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733867" y="0"/>
            <a:ext cx="4155305" cy="7017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Слабые стороны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680" y="867425"/>
            <a:ext cx="557784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>
                <a:solidFill>
                  <a:prstClr val="black"/>
                </a:solidFill>
              </a:rPr>
              <a:t>Риски</a:t>
            </a:r>
          </a:p>
          <a:p>
            <a:pPr marL="342900" lvl="0" indent="-342900">
              <a:lnSpc>
                <a:spcPct val="107000"/>
              </a:lnSpc>
              <a:buFontTx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у других образовательных организаций условий, необходимых для реализации модели и программ, представленных в сборнике.</a:t>
            </a:r>
          </a:p>
          <a:p>
            <a:pPr marL="342900" lvl="0" indent="-342900">
              <a:lnSpc>
                <a:spcPct val="107000"/>
              </a:lnSpc>
              <a:buFontTx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у детей, обучающихся в других школах, и у их родителей иных образовательных запросов.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84240" y="1043623"/>
            <a:ext cx="6096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снижения рисков</a:t>
            </a:r>
          </a:p>
          <a:p>
            <a:pPr lvl="0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</a:rPr>
              <a:t>1) Организация взаимодействия с партнерами, в том числе дистанционного.</a:t>
            </a:r>
          </a:p>
          <a:p>
            <a:pPr lvl="0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</a:rPr>
              <a:t>2) Проведение </a:t>
            </a:r>
            <a:r>
              <a:rPr lang="ru-RU" sz="2400" dirty="0" err="1">
                <a:solidFill>
                  <a:prstClr val="black"/>
                </a:solidFill>
              </a:rPr>
              <a:t>профориентационных</a:t>
            </a:r>
            <a:r>
              <a:rPr lang="ru-RU" sz="2400" dirty="0">
                <a:solidFill>
                  <a:prstClr val="black"/>
                </a:solidFill>
              </a:rPr>
              <a:t> мероприятий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медицинской направленности.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851">
            <a:off x="6352454" y="3200827"/>
            <a:ext cx="4614478" cy="38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850">
            <a:off x="1045069" y="3760650"/>
            <a:ext cx="3955060" cy="32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471</Words>
  <Application>Microsoft Office PowerPoint</Application>
  <PresentationFormat>Широкоэкранный</PresentationFormat>
  <Paragraphs>74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Airport</vt:lpstr>
      <vt:lpstr>Arial</vt:lpstr>
      <vt:lpstr>Calibri</vt:lpstr>
      <vt:lpstr>Calibri Light</vt:lpstr>
      <vt:lpstr>Microsoft Sans Serif</vt:lpstr>
      <vt:lpstr>Times New Roman</vt:lpstr>
      <vt:lpstr>Wingdings</vt:lpstr>
      <vt:lpstr>Тема Office</vt:lpstr>
      <vt:lpstr>1. Общая информация</vt:lpstr>
      <vt:lpstr>МОДЕЛЬ МЕДИЦИНСКОГО ОБРАЗОВАНИЯ МБОУ СОШ № 43</vt:lpstr>
      <vt:lpstr>Непрерывная система подготовки  медицинских кадров</vt:lpstr>
      <vt:lpstr>2. Описание и характеристика продукта</vt:lpstr>
      <vt:lpstr>2. Описание и характеристика продукта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описания продукта</dc:title>
  <dc:creator>Евгений Вячеславович Хачко</dc:creator>
  <cp:lastModifiedBy>User</cp:lastModifiedBy>
  <cp:revision>81</cp:revision>
  <dcterms:created xsi:type="dcterms:W3CDTF">2023-02-14T22:43:02Z</dcterms:created>
  <dcterms:modified xsi:type="dcterms:W3CDTF">2025-02-27T01:16:17Z</dcterms:modified>
</cp:coreProperties>
</file>